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78" r:id="rId8"/>
    <p:sldId id="279" r:id="rId9"/>
    <p:sldId id="280" r:id="rId10"/>
    <p:sldId id="281" r:id="rId11"/>
    <p:sldId id="282" r:id="rId12"/>
    <p:sldId id="261" r:id="rId13"/>
    <p:sldId id="262" r:id="rId14"/>
    <p:sldId id="263" r:id="rId15"/>
    <p:sldId id="264" r:id="rId16"/>
    <p:sldId id="266" r:id="rId17"/>
    <p:sldId id="267" r:id="rId18"/>
    <p:sldId id="268" r:id="rId19"/>
    <p:sldId id="270" r:id="rId20"/>
    <p:sldId id="271" r:id="rId21"/>
    <p:sldId id="272" r:id="rId22"/>
    <p:sldId id="283" r:id="rId23"/>
    <p:sldId id="284" r:id="rId24"/>
    <p:sldId id="28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72" d="100"/>
          <a:sy n="72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86512-4349-447A-81CB-8485A42D67C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6D1C32-F4AD-421E-9EA8-F8FFF0B4AC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86512-4349-447A-81CB-8485A42D67C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6D1C32-F4AD-421E-9EA8-F8FFF0B4A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86512-4349-447A-81CB-8485A42D67C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6D1C32-F4AD-421E-9EA8-F8FFF0B4A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86512-4349-447A-81CB-8485A42D67C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6D1C32-F4AD-421E-9EA8-F8FFF0B4A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86512-4349-447A-81CB-8485A42D67C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6D1C32-F4AD-421E-9EA8-F8FFF0B4AC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86512-4349-447A-81CB-8485A42D67C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6D1C32-F4AD-421E-9EA8-F8FFF0B4A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86512-4349-447A-81CB-8485A42D67C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6D1C32-F4AD-421E-9EA8-F8FFF0B4A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86512-4349-447A-81CB-8485A42D67C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6D1C32-F4AD-421E-9EA8-F8FFF0B4A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86512-4349-447A-81CB-8485A42D67C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6D1C32-F4AD-421E-9EA8-F8FFF0B4AC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86512-4349-447A-81CB-8485A42D67C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6D1C32-F4AD-421E-9EA8-F8FFF0B4A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86512-4349-447A-81CB-8485A42D67C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6D1C32-F4AD-421E-9EA8-F8FFF0B4AC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5386512-4349-447A-81CB-8485A42D67C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E6D1C32-F4AD-421E-9EA8-F8FFF0B4AC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www.bestplacesexplorer.com/images/111013041106-1.jpg"/>
          <p:cNvPicPr>
            <a:picLocks noChangeAspect="1" noChangeArrowheads="1"/>
          </p:cNvPicPr>
          <p:nvPr/>
        </p:nvPicPr>
        <p:blipFill>
          <a:blip r:embed="rId2" cstate="print"/>
          <a:srcRect b="46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00200"/>
            <a:ext cx="7772400" cy="1470025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I Scream, You Scream, We All Scream for Ice </a:t>
            </a:r>
            <a:r>
              <a:rPr lang="en-US" sz="5400" dirty="0" smtClean="0">
                <a:solidFill>
                  <a:schemeClr val="bg1"/>
                </a:solidFill>
              </a:rPr>
              <a:t>Cream!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343400"/>
            <a:ext cx="6400800" cy="609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Sarah Beeson, Jill Hall, Sarah Regan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t3.gstatic.com/images?q=tbn:ANd9GcRTMPItcw_nPXg-Z9JB74Bz1oYcjKCUXjcK3EKCH8VL9ypmRJpoKQ&amp;t=1"/>
          <p:cNvPicPr>
            <a:picLocks noChangeAspect="1" noChangeArrowheads="1"/>
          </p:cNvPicPr>
          <p:nvPr/>
        </p:nvPicPr>
        <p:blipFill>
          <a:blip r:embed="rId2" cstate="print"/>
          <a:srcRect l="35593" r="33898"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00200"/>
            <a:ext cx="4114800" cy="3360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029200" y="16002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There are gaps between $3.50 and slightly less than $4.25, slightly above $4.25 and $4.50, and between approximately $5.12 and $5.30.</a:t>
            </a:r>
          </a:p>
          <a:p>
            <a:r>
              <a:rPr lang="en-US" dirty="0" smtClean="0"/>
              <a:t>We conclude that the average price paid is around $4.80</a:t>
            </a:r>
          </a:p>
          <a:p>
            <a:pPr lvl="1"/>
            <a:r>
              <a:rPr lang="en-US" dirty="0" smtClean="0"/>
              <a:t>Size and amount of toppings affect price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51816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Histogram is right skewed. It spreads from $3.25 to $6.75. The center is $4.81.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3.gstatic.com/images?q=tbn:ANd9GcRTMPItcw_nPXg-Z9JB74Bz1oYcjKCUXjcK3EKCH8VL9ypmRJpoKQ&amp;t=1"/>
          <p:cNvPicPr>
            <a:picLocks noChangeAspect="1" noChangeArrowheads="1"/>
          </p:cNvPicPr>
          <p:nvPr/>
        </p:nvPicPr>
        <p:blipFill>
          <a:blip r:embed="rId2" cstate="print"/>
          <a:srcRect l="35593" r="33898"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and Preference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Preference for store is approximately evenly distributed by each gender</a:t>
            </a:r>
          </a:p>
          <a:p>
            <a:r>
              <a:rPr lang="en-US" dirty="0" smtClean="0"/>
              <a:t>We conclude that gender and preference are not dependent</a:t>
            </a:r>
            <a:endParaRPr lang="en-US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371600"/>
            <a:ext cx="4038600" cy="379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371600" y="5200471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Cold Stone: male- 38.71%</a:t>
            </a:r>
          </a:p>
          <a:p>
            <a:r>
              <a:rPr lang="en-US" dirty="0" smtClean="0"/>
              <a:t>	    female- 61.29%</a:t>
            </a:r>
          </a:p>
          <a:p>
            <a:r>
              <a:rPr lang="en-US" dirty="0" smtClean="0"/>
              <a:t>Maggie Moo’s: male- 41.38%</a:t>
            </a:r>
          </a:p>
          <a:p>
            <a:r>
              <a:rPr lang="en-US" dirty="0" smtClean="0"/>
              <a:t>	          female- 58.62%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χ</a:t>
            </a:r>
            <a:r>
              <a:rPr lang="en-US" baseline="30000" dirty="0" smtClean="0"/>
              <a:t>2</a:t>
            </a:r>
            <a:r>
              <a:rPr lang="en-US" dirty="0" smtClean="0"/>
              <a:t> GOF test for variety of flavors</a:t>
            </a:r>
          </a:p>
          <a:p>
            <a:r>
              <a:rPr lang="el-GR" dirty="0" smtClean="0"/>
              <a:t>χ</a:t>
            </a:r>
            <a:r>
              <a:rPr lang="en-US" baseline="30000" dirty="0" smtClean="0"/>
              <a:t>2 </a:t>
            </a:r>
            <a:r>
              <a:rPr lang="en-US" dirty="0" smtClean="0"/>
              <a:t>test of homogeneity to compare size</a:t>
            </a:r>
          </a:p>
          <a:p>
            <a:r>
              <a:rPr lang="el-GR" dirty="0" smtClean="0"/>
              <a:t>χ</a:t>
            </a:r>
            <a:r>
              <a:rPr lang="en-US" baseline="30000" dirty="0" smtClean="0"/>
              <a:t>2</a:t>
            </a:r>
            <a:r>
              <a:rPr lang="en-US" dirty="0" smtClean="0"/>
              <a:t> test of independence for gender vs. store preferred</a:t>
            </a:r>
          </a:p>
          <a:p>
            <a:endParaRPr lang="en-US" dirty="0"/>
          </a:p>
        </p:txBody>
      </p:sp>
      <p:pic>
        <p:nvPicPr>
          <p:cNvPr id="34818" name="Picture 2" descr="http://www.carvel.com/images/pictures/HardPkVariet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0"/>
            <a:ext cx="6191250" cy="2857500"/>
          </a:xfrm>
          <a:prstGeom prst="rect">
            <a:avLst/>
          </a:prstGeom>
          <a:noFill/>
        </p:spPr>
      </p:pic>
      <p:pic>
        <p:nvPicPr>
          <p:cNvPr id="5" name="Picture 2" descr="http://www.carvel.com/images/pictures/HardPkVariet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50" y="4000500"/>
            <a:ext cx="61912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GOF Test for Variety of Flavors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09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Hypotheses</a:t>
            </a:r>
          </a:p>
          <a:p>
            <a:pPr lvl="1"/>
            <a:r>
              <a:rPr lang="en-US" dirty="0" smtClean="0"/>
              <a:t>Ho: Observed distribution of flavors fits the expected distribution of flavors</a:t>
            </a:r>
          </a:p>
          <a:p>
            <a:pPr lvl="1"/>
            <a:r>
              <a:rPr lang="en-US" dirty="0" smtClean="0"/>
              <a:t>Ha: Observed distribution of flavors does not fit the expected distribution of flavors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1" y="4267200"/>
          <a:ext cx="7696199" cy="1066800"/>
        </p:xfrm>
        <a:graphic>
          <a:graphicData uri="http://schemas.openxmlformats.org/drawingml/2006/table">
            <a:tbl>
              <a:tblPr/>
              <a:tblGrid>
                <a:gridCol w="914399"/>
                <a:gridCol w="914400"/>
                <a:gridCol w="914400"/>
                <a:gridCol w="762000"/>
                <a:gridCol w="838200"/>
                <a:gridCol w="762000"/>
                <a:gridCol w="990600"/>
                <a:gridCol w="838200"/>
                <a:gridCol w="762000"/>
              </a:tblGrid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Flavor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cake batter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chocolate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coffee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specialty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strawberry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vanilla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799" y="5638800"/>
          <a:ext cx="7696201" cy="914400"/>
        </p:xfrm>
        <a:graphic>
          <a:graphicData uri="http://schemas.openxmlformats.org/drawingml/2006/table">
            <a:tbl>
              <a:tblPr/>
              <a:tblGrid>
                <a:gridCol w="899721"/>
                <a:gridCol w="963081"/>
                <a:gridCol w="849031"/>
                <a:gridCol w="811016"/>
                <a:gridCol w="811016"/>
                <a:gridCol w="794120"/>
                <a:gridCol w="946184"/>
                <a:gridCol w="811016"/>
                <a:gridCol w="811016"/>
              </a:tblGrid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Flavor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cake batter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chocolate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coffee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specialty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strawberry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vanilla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8.5714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GOF Test for Variety of Flavors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722120"/>
            <a:ext cx="4023360" cy="640080"/>
          </a:xfrm>
        </p:spPr>
        <p:txBody>
          <a:bodyPr/>
          <a:lstStyle/>
          <a:p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648200" y="1722120"/>
            <a:ext cx="4023360" cy="640080"/>
          </a:xfrm>
        </p:spPr>
        <p:txBody>
          <a:bodyPr/>
          <a:lstStyle/>
          <a:p>
            <a:r>
              <a:rPr lang="en-US" dirty="0" smtClean="0"/>
              <a:t>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2493336"/>
            <a:ext cx="4023360" cy="200246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Categorical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All expected counts ≥ 5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2493336"/>
            <a:ext cx="4023360" cy="200246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Flavor and frequency are both categorical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Assumed representative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8.5714 ≥ 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4963180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Conditions met</a:t>
            </a:r>
            <a:r>
              <a:rPr lang="en-US" sz="2800" dirty="0" smtClean="0">
                <a:sym typeface="Wingdings" pitchFamily="2" charset="2"/>
              </a:rPr>
              <a:t>x</a:t>
            </a:r>
            <a:r>
              <a:rPr lang="en-US" sz="2800" baseline="30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 distribution x</a:t>
            </a:r>
            <a:r>
              <a:rPr lang="en-US" sz="2800" baseline="30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 GOF test</a:t>
            </a: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GOF Test for Variety of Flavors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2590800"/>
            <a:ext cx="8382000" cy="3581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 12.8</a:t>
            </a:r>
          </a:p>
          <a:p>
            <a:r>
              <a:rPr lang="en-US" dirty="0" smtClean="0"/>
              <a:t>p= .0463</a:t>
            </a:r>
          </a:p>
          <a:p>
            <a:r>
              <a:rPr lang="en-US" dirty="0" err="1" smtClean="0"/>
              <a:t>df</a:t>
            </a:r>
            <a:r>
              <a:rPr lang="en-US" dirty="0" smtClean="0"/>
              <a:t>=59</a:t>
            </a:r>
          </a:p>
          <a:p>
            <a:r>
              <a:rPr lang="en-US" dirty="0" smtClean="0"/>
              <a:t>We reject the Ho because the p-value of .0464 is less than alpha=.05</a:t>
            </a:r>
          </a:p>
          <a:p>
            <a:r>
              <a:rPr lang="en-US" dirty="0" smtClean="0"/>
              <a:t>We have sufficient evidence that the observed distribution of flavors does not fit the expected distribution of flavors</a:t>
            </a:r>
            <a:endParaRPr lang="en-US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72002" y="1470301"/>
          <a:ext cx="8826500" cy="1111250"/>
        </p:xfrm>
        <a:graphic>
          <a:graphicData uri="http://schemas.openxmlformats.org/presentationml/2006/ole">
            <p:oleObj spid="_x0000_s2051" name="Equation" r:id="rId3" imgW="353052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Test for Homogeneity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86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Hypotheses</a:t>
            </a:r>
          </a:p>
          <a:p>
            <a:pPr lvl="1"/>
            <a:r>
              <a:rPr lang="en-US" dirty="0" smtClean="0"/>
              <a:t>The distribution of sizes at Maggie Moo’s and Cold Stone is equal</a:t>
            </a:r>
          </a:p>
          <a:p>
            <a:pPr lvl="1"/>
            <a:r>
              <a:rPr lang="en-US" dirty="0" smtClean="0"/>
              <a:t>The distribution of sizes at Maggie Moo’s and Cold Stone is not equal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22101" b="42432"/>
          <a:stretch>
            <a:fillRect/>
          </a:stretch>
        </p:blipFill>
        <p:spPr bwMode="auto">
          <a:xfrm>
            <a:off x="457200" y="4114800"/>
            <a:ext cx="7991170" cy="1878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Test for Homogeneity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4023360" cy="640080"/>
          </a:xfrm>
        </p:spPr>
        <p:txBody>
          <a:bodyPr/>
          <a:lstStyle/>
          <a:p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724400" y="1371600"/>
            <a:ext cx="4023360" cy="640080"/>
          </a:xfrm>
        </p:spPr>
        <p:txBody>
          <a:bodyPr/>
          <a:lstStyle/>
          <a:p>
            <a:r>
              <a:rPr lang="en-US" dirty="0" smtClean="0"/>
              <a:t>Check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209800"/>
            <a:ext cx="4040188" cy="19812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Categorical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All expected counts ≥ 5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24400" y="2209800"/>
            <a:ext cx="4023360" cy="207866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Size and the store at are both categorical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Assumed representative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Counts are all above 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5029200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Conditions met</a:t>
            </a:r>
            <a:r>
              <a:rPr lang="en-US" sz="2800" dirty="0" smtClean="0">
                <a:sym typeface="Wingdings" pitchFamily="2" charset="2"/>
              </a:rPr>
              <a:t>x</a:t>
            </a:r>
            <a:r>
              <a:rPr lang="en-US" sz="2800" baseline="30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 distribution x</a:t>
            </a:r>
            <a:r>
              <a:rPr lang="en-US" sz="2800" baseline="30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 test for homogeneity</a:t>
            </a:r>
            <a:endParaRPr lang="en-US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Test for Homogeneity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962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 34.74</a:t>
            </a:r>
          </a:p>
          <a:p>
            <a:r>
              <a:rPr lang="en-US" dirty="0" smtClean="0"/>
              <a:t>p= 2.8596x10</a:t>
            </a:r>
            <a:r>
              <a:rPr lang="en-US" baseline="30000" dirty="0" smtClean="0"/>
              <a:t>-8</a:t>
            </a:r>
          </a:p>
          <a:p>
            <a:r>
              <a:rPr lang="en-US" dirty="0" err="1" smtClean="0"/>
              <a:t>df</a:t>
            </a:r>
            <a:r>
              <a:rPr lang="en-US" dirty="0" smtClean="0"/>
              <a:t>= 2</a:t>
            </a:r>
          </a:p>
          <a:p>
            <a:r>
              <a:rPr lang="en-US" dirty="0" smtClean="0"/>
              <a:t>We reject the Ho because the p-value of 2.8596x10</a:t>
            </a:r>
            <a:r>
              <a:rPr lang="en-US" baseline="30000" dirty="0" smtClean="0"/>
              <a:t>-8 </a:t>
            </a:r>
            <a:r>
              <a:rPr lang="en-US" dirty="0" smtClean="0"/>
              <a:t>is less that alpha=.05.</a:t>
            </a:r>
          </a:p>
          <a:p>
            <a:r>
              <a:rPr lang="en-US" dirty="0" smtClean="0"/>
              <a:t>We have sufficient evidence that the distribution of </a:t>
            </a:r>
            <a:r>
              <a:rPr lang="en-US" dirty="0" smtClean="0"/>
              <a:t>sizes ordered at </a:t>
            </a:r>
            <a:r>
              <a:rPr lang="en-US" dirty="0" smtClean="0"/>
              <a:t>Cold Stone and Maggie Moo’s is not equal.</a:t>
            </a:r>
            <a:endParaRPr lang="en-US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762000" y="1371600"/>
          <a:ext cx="7651750" cy="1111250"/>
        </p:xfrm>
        <a:graphic>
          <a:graphicData uri="http://schemas.openxmlformats.org/presentationml/2006/ole">
            <p:oleObj spid="_x0000_s3075" name="Equation" r:id="rId3" imgW="306036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Test for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286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Hypotheses</a:t>
            </a:r>
          </a:p>
          <a:p>
            <a:pPr lvl="1"/>
            <a:r>
              <a:rPr lang="en-US" dirty="0" smtClean="0"/>
              <a:t>Gender and preference are independent of each other</a:t>
            </a:r>
          </a:p>
          <a:p>
            <a:pPr lvl="1"/>
            <a:r>
              <a:rPr lang="en-US" dirty="0" smtClean="0"/>
              <a:t>Gender and preference are dependent on each other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17984" b="50198"/>
          <a:stretch>
            <a:fillRect/>
          </a:stretch>
        </p:blipFill>
        <p:spPr bwMode="auto">
          <a:xfrm>
            <a:off x="914400" y="4343400"/>
            <a:ext cx="7315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Stone Creamery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Founded in 1988 in Tempe, Arizona</a:t>
            </a:r>
          </a:p>
          <a:p>
            <a:r>
              <a:rPr lang="en-US" dirty="0" smtClean="0"/>
              <a:t>Uses in-store made ice cream that is combined with mix-ins, candy, and other toppings to create a new flavor</a:t>
            </a:r>
          </a:p>
          <a:p>
            <a:r>
              <a:rPr lang="en-US" dirty="0" smtClean="0"/>
              <a:t>Open year round</a:t>
            </a:r>
          </a:p>
          <a:p>
            <a:r>
              <a:rPr lang="en-US" dirty="0" smtClean="0"/>
              <a:t>Ice cream parlor chain</a:t>
            </a:r>
          </a:p>
          <a:p>
            <a:endParaRPr lang="en-US" dirty="0"/>
          </a:p>
        </p:txBody>
      </p:sp>
      <p:pic>
        <p:nvPicPr>
          <p:cNvPr id="15362" name="Picture 2" descr="http://www.brandchannel.com/images/FeaturesProfile/profile_img1_coldst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828800"/>
            <a:ext cx="3276600" cy="3947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Test for Independence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23360" cy="640080"/>
          </a:xfrm>
        </p:spPr>
        <p:txBody>
          <a:bodyPr/>
          <a:lstStyle/>
          <a:p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724400" y="1600200"/>
            <a:ext cx="4023360" cy="640080"/>
          </a:xfrm>
        </p:spPr>
        <p:txBody>
          <a:bodyPr/>
          <a:lstStyle/>
          <a:p>
            <a:r>
              <a:rPr lang="en-US" dirty="0" smtClean="0"/>
              <a:t>Check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23360" cy="2057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Categorical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All expected counts ≥ 5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24400" y="2362200"/>
            <a:ext cx="4023360" cy="207866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Gender and preference are categorical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Assumed representative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Counts are all above 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5334000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Conditions met</a:t>
            </a:r>
            <a:r>
              <a:rPr lang="en-US" sz="2800" dirty="0" smtClean="0">
                <a:sym typeface="Wingdings" pitchFamily="2" charset="2"/>
              </a:rPr>
              <a:t>x</a:t>
            </a:r>
            <a:r>
              <a:rPr lang="en-US" sz="2800" baseline="30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 distribution x</a:t>
            </a:r>
            <a:r>
              <a:rPr lang="en-US" sz="2800" baseline="30000" dirty="0" smtClean="0">
                <a:sym typeface="Wingdings" pitchFamily="2" charset="2"/>
              </a:rPr>
              <a:t>2</a:t>
            </a:r>
            <a:r>
              <a:rPr lang="en-US" sz="2800" dirty="0" smtClean="0">
                <a:sym typeface="Wingdings" pitchFamily="2" charset="2"/>
              </a:rPr>
              <a:t> test for independence</a:t>
            </a:r>
            <a:endParaRPr lang="en-US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Test for Independence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581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 .04449</a:t>
            </a:r>
          </a:p>
          <a:p>
            <a:r>
              <a:rPr lang="en-US" dirty="0" smtClean="0"/>
              <a:t>p= .83</a:t>
            </a:r>
          </a:p>
          <a:p>
            <a:r>
              <a:rPr lang="en-US" dirty="0" err="1" smtClean="0"/>
              <a:t>df</a:t>
            </a:r>
            <a:r>
              <a:rPr lang="en-US" dirty="0" smtClean="0"/>
              <a:t>= 1</a:t>
            </a:r>
          </a:p>
          <a:p>
            <a:r>
              <a:rPr lang="en-US" dirty="0" smtClean="0"/>
              <a:t>We fail to reject the Ho because the p-value of .83 is greater than alpha=.05.</a:t>
            </a:r>
          </a:p>
          <a:p>
            <a:r>
              <a:rPr lang="en-US" dirty="0" smtClean="0"/>
              <a:t>We have sufficient evidence that gender and preference for Cold Stone and Maggie Moo’s are dependent variables.</a:t>
            </a:r>
          </a:p>
          <a:p>
            <a:endParaRPr lang="en-US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685800" y="1600200"/>
          <a:ext cx="8191500" cy="1111250"/>
        </p:xfrm>
        <a:graphic>
          <a:graphicData uri="http://schemas.openxmlformats.org/presentationml/2006/ole">
            <p:oleObj spid="_x0000_s5122" name="Equation" r:id="rId3" imgW="327636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from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/>
              <a:t>χ</a:t>
            </a:r>
            <a:r>
              <a:rPr lang="en-US" baseline="30000" dirty="0" smtClean="0"/>
              <a:t>2</a:t>
            </a:r>
            <a:r>
              <a:rPr lang="en-US" dirty="0" smtClean="0"/>
              <a:t> GOF test for variety of </a:t>
            </a:r>
            <a:r>
              <a:rPr lang="en-US" dirty="0" smtClean="0"/>
              <a:t>flavors</a:t>
            </a:r>
          </a:p>
          <a:p>
            <a:pPr lvl="1"/>
            <a:r>
              <a:rPr lang="en-US" dirty="0" smtClean="0"/>
              <a:t>Observed distribution of flavors does not fit the expected distribution of flavors</a:t>
            </a:r>
            <a:endParaRPr lang="en-US" dirty="0" smtClean="0"/>
          </a:p>
          <a:p>
            <a:r>
              <a:rPr lang="el-GR" dirty="0" smtClean="0"/>
              <a:t>χ</a:t>
            </a:r>
            <a:r>
              <a:rPr lang="en-US" baseline="30000" dirty="0" smtClean="0"/>
              <a:t>2 </a:t>
            </a:r>
            <a:r>
              <a:rPr lang="en-US" dirty="0" smtClean="0"/>
              <a:t>test of homogeneity to compare </a:t>
            </a:r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Distribution of sizes ordered at Cold Stone and Maggie Moo’s is not equal</a:t>
            </a:r>
            <a:endParaRPr lang="en-US" dirty="0" smtClean="0"/>
          </a:p>
          <a:p>
            <a:r>
              <a:rPr lang="el-GR" dirty="0" smtClean="0"/>
              <a:t>χ</a:t>
            </a:r>
            <a:r>
              <a:rPr lang="en-US" baseline="30000" dirty="0" smtClean="0"/>
              <a:t>2</a:t>
            </a:r>
            <a:r>
              <a:rPr lang="en-US" dirty="0" smtClean="0"/>
              <a:t> test of independence for gender vs. store </a:t>
            </a:r>
            <a:r>
              <a:rPr lang="en-US" dirty="0" smtClean="0"/>
              <a:t>preferred</a:t>
            </a:r>
          </a:p>
          <a:p>
            <a:pPr lvl="1"/>
            <a:r>
              <a:rPr lang="en-US" dirty="0" smtClean="0"/>
              <a:t>Gender and preference for Cold Stone and Maggie Moo’s are dependent variables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and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Undercoverage</a:t>
            </a:r>
          </a:p>
          <a:p>
            <a:pPr lvl="1"/>
            <a:r>
              <a:rPr lang="en-US" dirty="0" smtClean="0"/>
              <a:t>Only surveyed 4 stores in the area; other areas may be different</a:t>
            </a:r>
          </a:p>
          <a:p>
            <a:r>
              <a:rPr lang="en-US" dirty="0" smtClean="0"/>
              <a:t>Time of day/ year</a:t>
            </a:r>
          </a:p>
          <a:p>
            <a:pPr lvl="1"/>
            <a:r>
              <a:rPr lang="en-US" dirty="0" smtClean="0"/>
              <a:t>Different times of day would get different responses</a:t>
            </a:r>
          </a:p>
          <a:p>
            <a:r>
              <a:rPr lang="en-US" dirty="0" smtClean="0"/>
              <a:t>Number of toppings</a:t>
            </a:r>
          </a:p>
          <a:p>
            <a:pPr lvl="1"/>
            <a:r>
              <a:rPr lang="en-US" dirty="0" smtClean="0"/>
              <a:t>Large numbers of toppings affect price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Personal Opinions and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Preference for store was basically evenly distributed between subjects</a:t>
            </a:r>
          </a:p>
          <a:p>
            <a:pPr lvl="1"/>
            <a:r>
              <a:rPr lang="en-US" dirty="0" smtClean="0"/>
              <a:t>Preference broken down by gender was also even </a:t>
            </a:r>
          </a:p>
          <a:p>
            <a:r>
              <a:rPr lang="en-US" dirty="0" smtClean="0"/>
              <a:t>Project took a lot of time and effort</a:t>
            </a:r>
          </a:p>
          <a:p>
            <a:pPr lvl="1"/>
            <a:r>
              <a:rPr lang="en-US" dirty="0" smtClean="0"/>
              <a:t>More time would have allowed for better data collection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Maggie Moo’s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Founded in 1989 in Kansas City, Kansas</a:t>
            </a:r>
          </a:p>
          <a:p>
            <a:r>
              <a:rPr lang="en-US" dirty="0" smtClean="0"/>
              <a:t>136 </a:t>
            </a:r>
            <a:r>
              <a:rPr lang="en-US" dirty="0" err="1" smtClean="0"/>
              <a:t>Treateries</a:t>
            </a:r>
            <a:r>
              <a:rPr lang="en-US" dirty="0" smtClean="0"/>
              <a:t> in 43 US states, Singapore, and Puerto Rico</a:t>
            </a:r>
          </a:p>
          <a:p>
            <a:r>
              <a:rPr lang="en-US" dirty="0" smtClean="0"/>
              <a:t>Specializes in ice cream and other desserts</a:t>
            </a:r>
          </a:p>
          <a:p>
            <a:r>
              <a:rPr lang="en-US" dirty="0" smtClean="0"/>
              <a:t>Independently owned and operated franchise stores</a:t>
            </a:r>
            <a:endParaRPr lang="en-US" dirty="0"/>
          </a:p>
        </p:txBody>
      </p:sp>
      <p:pic>
        <p:nvPicPr>
          <p:cNvPr id="14338" name="Picture 2" descr="http://www.savingwithshellie.com/wp-content/uploads/2011/04/maggie-moos-300x30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676400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set out to compare Cold Stone and Maggie Moo’s</a:t>
            </a:r>
          </a:p>
          <a:p>
            <a:r>
              <a:rPr lang="en-US" dirty="0" smtClean="0"/>
              <a:t>We went to two Cold Stone’s (Warrington and Willow Grove) and two Maggie Moo’s’ (Warrington and </a:t>
            </a:r>
            <a:r>
              <a:rPr lang="en-US" dirty="0" err="1" smtClean="0"/>
              <a:t>Landsale</a:t>
            </a:r>
            <a:r>
              <a:rPr lang="en-US" dirty="0" smtClean="0"/>
              <a:t>)</a:t>
            </a:r>
          </a:p>
          <a:p>
            <a:r>
              <a:rPr lang="en-US" dirty="0" smtClean="0"/>
              <a:t>Observed and surveyed for subject’s gender, order, price paid, size, preference, and frequency visited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Observed customers in two of each store from May 27- 31</a:t>
            </a:r>
          </a:p>
          <a:p>
            <a:r>
              <a:rPr lang="en-US" dirty="0" smtClean="0"/>
              <a:t>Allowed customer to order and surveyed every third customer to ensure randomness</a:t>
            </a:r>
          </a:p>
          <a:p>
            <a:r>
              <a:rPr lang="en-US" dirty="0" smtClean="0"/>
              <a:t>Used data table to record information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Exploratory Data Analysis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7244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Seasonally is the most common</a:t>
            </a:r>
          </a:p>
          <a:p>
            <a:pPr lvl="1"/>
            <a:r>
              <a:rPr lang="en-US" dirty="0" smtClean="0"/>
              <a:t>With Sometimes close behind</a:t>
            </a:r>
          </a:p>
          <a:p>
            <a:r>
              <a:rPr lang="en-US" dirty="0" smtClean="0"/>
              <a:t>Frequently is the least common</a:t>
            </a:r>
          </a:p>
          <a:p>
            <a:pPr lvl="1"/>
            <a:r>
              <a:rPr lang="en-US" dirty="0" smtClean="0"/>
              <a:t>Possibly due to ice cream being seen as a seasonal treat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16002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Bar Graph of Frequency of Visits</a:t>
            </a:r>
            <a:endParaRPr lang="en-US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00910"/>
            <a:ext cx="3276600" cy="2675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47800" y="51816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Frequently- 11.67%</a:t>
            </a:r>
          </a:p>
          <a:p>
            <a:r>
              <a:rPr lang="en-US" dirty="0" smtClean="0"/>
              <a:t>Sometimes- 31.67%</a:t>
            </a:r>
          </a:p>
          <a:p>
            <a:r>
              <a:rPr lang="en-US" dirty="0" smtClean="0"/>
              <a:t>Seasonally- 36.67%</a:t>
            </a:r>
          </a:p>
          <a:p>
            <a:r>
              <a:rPr lang="en-US" dirty="0" smtClean="0"/>
              <a:t>Almost Never- 20%</a:t>
            </a:r>
            <a:endParaRPr lang="en-US" dirty="0"/>
          </a:p>
        </p:txBody>
      </p:sp>
      <p:pic>
        <p:nvPicPr>
          <p:cNvPr id="11266" name="Picture 2" descr="http://t3.gstatic.com/images?q=tbn:ANd9GcRTMPItcw_nPXg-Z9JB74Bz1oYcjKCUXjcK3EKCH8VL9ypmRJpoKQ&amp;t=1"/>
          <p:cNvPicPr>
            <a:picLocks noChangeAspect="1" noChangeArrowheads="1"/>
          </p:cNvPicPr>
          <p:nvPr/>
        </p:nvPicPr>
        <p:blipFill>
          <a:blip r:embed="rId3" cstate="print"/>
          <a:srcRect l="35593" r="33898"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t3.gstatic.com/images?q=tbn:ANd9GcRTMPItcw_nPXg-Z9JB74Bz1oYcjKCUXjcK3EKCH8VL9ypmRJpoKQ&amp;t=1"/>
          <p:cNvPicPr>
            <a:picLocks noChangeAspect="1" noChangeArrowheads="1"/>
          </p:cNvPicPr>
          <p:nvPr/>
        </p:nvPicPr>
        <p:blipFill>
          <a:blip r:embed="rId2" cstate="print"/>
          <a:srcRect l="35593" r="33898"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and Flavor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953000" y="1676400"/>
            <a:ext cx="4038600" cy="4525963"/>
          </a:xfrm>
        </p:spPr>
        <p:txBody>
          <a:bodyPr/>
          <a:lstStyle/>
          <a:p>
            <a:r>
              <a:rPr lang="en-US" dirty="0" smtClean="0"/>
              <a:t>With the exception of coffee and chocolate, flavors are fairly evenly distributed between gender</a:t>
            </a:r>
          </a:p>
          <a:p>
            <a:r>
              <a:rPr lang="en-US" dirty="0" smtClean="0"/>
              <a:t>Conclude gender has no effect on flavor</a:t>
            </a:r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676400"/>
            <a:ext cx="412966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371600" y="51816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Cake Batter- 50% female, 50% male</a:t>
            </a:r>
          </a:p>
          <a:p>
            <a:r>
              <a:rPr lang="en-US" dirty="0" smtClean="0"/>
              <a:t>Chocolate- 70% female, 30% male</a:t>
            </a:r>
          </a:p>
          <a:p>
            <a:r>
              <a:rPr lang="en-US" dirty="0" smtClean="0"/>
              <a:t>Coffee- 80% female, 20% male</a:t>
            </a:r>
          </a:p>
          <a:p>
            <a:r>
              <a:rPr lang="en-US" dirty="0" smtClean="0"/>
              <a:t>Mint- 55.56% female, 44.44% male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518160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Specialty- 62.5% female, 37.5% male</a:t>
            </a:r>
          </a:p>
          <a:p>
            <a:r>
              <a:rPr lang="en-US" dirty="0" smtClean="0"/>
              <a:t>Strawberry- 40% female, 60% male</a:t>
            </a:r>
          </a:p>
          <a:p>
            <a:r>
              <a:rPr lang="en-US" dirty="0" smtClean="0"/>
              <a:t>Vanilla- 54.54% female, 45.46% male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t3.gstatic.com/images?q=tbn:ANd9GcRTMPItcw_nPXg-Z9JB74Bz1oYcjKCUXjcK3EKCH8VL9ypmRJpoKQ&amp;t=1"/>
          <p:cNvPicPr>
            <a:picLocks noChangeAspect="1" noChangeArrowheads="1"/>
          </p:cNvPicPr>
          <p:nvPr/>
        </p:nvPicPr>
        <p:blipFill>
          <a:blip r:embed="rId2" cstate="print"/>
          <a:srcRect l="35593" r="33898"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 Preference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9530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Cold Stone and Maggie Moo’s preference is approximately evenly distributed between the two</a:t>
            </a:r>
          </a:p>
          <a:p>
            <a:r>
              <a:rPr lang="en-US" dirty="0" smtClean="0"/>
              <a:t>We conclude that the population is evenly split on favorite store</a:t>
            </a:r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531" y="1676400"/>
            <a:ext cx="4105469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447800" y="54102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Cold Stone- 51.67%</a:t>
            </a:r>
          </a:p>
          <a:p>
            <a:r>
              <a:rPr lang="en-US" dirty="0" smtClean="0"/>
              <a:t>Maggie Moo’s- 48.33%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t3.gstatic.com/images?q=tbn:ANd9GcRTMPItcw_nPXg-Z9JB74Bz1oYcjKCUXjcK3EKCH8VL9ypmRJpoKQ&amp;t=1"/>
          <p:cNvPicPr>
            <a:picLocks noChangeAspect="1" noChangeArrowheads="1"/>
          </p:cNvPicPr>
          <p:nvPr/>
        </p:nvPicPr>
        <p:blipFill>
          <a:blip r:embed="rId2" cstate="print"/>
          <a:srcRect l="35593" r="33898"/>
          <a:stretch>
            <a:fillRect/>
          </a:stretch>
        </p:blipFill>
        <p:spPr bwMode="auto">
          <a:xfrm>
            <a:off x="0" y="0"/>
            <a:ext cx="13716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9530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Small and Medium are approximately evenly distributed</a:t>
            </a:r>
          </a:p>
          <a:p>
            <a:pPr lvl="1"/>
            <a:r>
              <a:rPr lang="en-US" dirty="0" smtClean="0"/>
              <a:t>Large has a much smaller frequency</a:t>
            </a:r>
          </a:p>
          <a:p>
            <a:r>
              <a:rPr lang="en-US" dirty="0" smtClean="0"/>
              <a:t>We conclude that the majority of the population orders small or medium</a:t>
            </a:r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447800"/>
            <a:ext cx="4038600" cy="329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95400" y="50292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Small- 40%</a:t>
            </a:r>
          </a:p>
          <a:p>
            <a:r>
              <a:rPr lang="en-US" dirty="0" smtClean="0"/>
              <a:t>Medium- 38.33%</a:t>
            </a:r>
          </a:p>
          <a:p>
            <a:r>
              <a:rPr lang="en-US" dirty="0" smtClean="0"/>
              <a:t>Large- 21.67%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324</TotalTime>
  <Words>1030</Words>
  <Application>Microsoft Office PowerPoint</Application>
  <PresentationFormat>On-screen Show (4:3)</PresentationFormat>
  <Paragraphs>183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Solstice</vt:lpstr>
      <vt:lpstr>Equation</vt:lpstr>
      <vt:lpstr>I Scream, You Scream, We All Scream for Ice Cream!</vt:lpstr>
      <vt:lpstr>Cold Stone Creamery</vt:lpstr>
      <vt:lpstr>Maggie Moo’s</vt:lpstr>
      <vt:lpstr>Our Topic</vt:lpstr>
      <vt:lpstr>Procedure</vt:lpstr>
      <vt:lpstr>Exploratory Data Analysis</vt:lpstr>
      <vt:lpstr>Gender and Flavor</vt:lpstr>
      <vt:lpstr>Store Preference</vt:lpstr>
      <vt:lpstr>Size</vt:lpstr>
      <vt:lpstr>Price</vt:lpstr>
      <vt:lpstr>Gender and Preference</vt:lpstr>
      <vt:lpstr>Data Analysis</vt:lpstr>
      <vt:lpstr>x2 GOF Test for Variety of Flavors</vt:lpstr>
      <vt:lpstr>x2 GOF Test for Variety of Flavors</vt:lpstr>
      <vt:lpstr>x2 GOF Test for Variety of Flavors</vt:lpstr>
      <vt:lpstr>x2 Test for Homogeneity</vt:lpstr>
      <vt:lpstr>x2 Test for Homogeneity</vt:lpstr>
      <vt:lpstr>x2 Test for Homogeneity</vt:lpstr>
      <vt:lpstr>x2 Test for Independence</vt:lpstr>
      <vt:lpstr>x2 Test for Independence</vt:lpstr>
      <vt:lpstr>x2 Test for Independence</vt:lpstr>
      <vt:lpstr>Conclusions from Tests</vt:lpstr>
      <vt:lpstr>Bias and Error</vt:lpstr>
      <vt:lpstr>Personal Opinions and Conclusions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Cold Stone vs. Maggie Moo’s</dc:title>
  <dc:creator>regan.s738</dc:creator>
  <cp:lastModifiedBy>regan.s738</cp:lastModifiedBy>
  <cp:revision>38</cp:revision>
  <dcterms:created xsi:type="dcterms:W3CDTF">2011-06-01T11:59:07Z</dcterms:created>
  <dcterms:modified xsi:type="dcterms:W3CDTF">2011-06-06T16:24:21Z</dcterms:modified>
</cp:coreProperties>
</file>